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72" r:id="rId1"/>
  </p:sldMasterIdLst>
  <p:notesMasterIdLst>
    <p:notesMasterId r:id="rId22"/>
  </p:notesMasterIdLst>
  <p:handoutMasterIdLst>
    <p:handoutMasterId r:id="rId23"/>
  </p:handoutMasterIdLst>
  <p:sldIdLst>
    <p:sldId id="256" r:id="rId2"/>
    <p:sldId id="283" r:id="rId3"/>
    <p:sldId id="287" r:id="rId4"/>
    <p:sldId id="278" r:id="rId5"/>
    <p:sldId id="279" r:id="rId6"/>
    <p:sldId id="280" r:id="rId7"/>
    <p:sldId id="257" r:id="rId8"/>
    <p:sldId id="281" r:id="rId9"/>
    <p:sldId id="258" r:id="rId10"/>
    <p:sldId id="275" r:id="rId11"/>
    <p:sldId id="259" r:id="rId12"/>
    <p:sldId id="271" r:id="rId13"/>
    <p:sldId id="288" r:id="rId14"/>
    <p:sldId id="282" r:id="rId15"/>
    <p:sldId id="289" r:id="rId16"/>
    <p:sldId id="291" r:id="rId17"/>
    <p:sldId id="292" r:id="rId18"/>
    <p:sldId id="293" r:id="rId19"/>
    <p:sldId id="294" r:id="rId20"/>
    <p:sldId id="29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0"/>
    <p:restoredTop sz="93878"/>
  </p:normalViewPr>
  <p:slideViewPr>
    <p:cSldViewPr>
      <p:cViewPr varScale="1">
        <p:scale>
          <a:sx n="77" d="100"/>
          <a:sy n="77" d="100"/>
        </p:scale>
        <p:origin x="128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3535F3-5558-E645-AAE8-81239DFECBCF}" type="datetimeFigureOut">
              <a:rPr lang="en-US" smtClean="0"/>
              <a:t>3/31/20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ED2C09-6602-4F47-ACEE-09DA40280D7F}" type="slidenum">
              <a:rPr lang="en-US" smtClean="0"/>
              <a:t>‹#›</a:t>
            </a:fld>
            <a:endParaRPr lang="en-US"/>
          </a:p>
        </p:txBody>
      </p:sp>
    </p:spTree>
    <p:extLst>
      <p:ext uri="{BB962C8B-B14F-4D97-AF65-F5344CB8AC3E}">
        <p14:creationId xmlns:p14="http://schemas.microsoft.com/office/powerpoint/2010/main" val="14672063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D2DCE4-7421-304E-8479-91E6B37F7E81}" type="datetimeFigureOut">
              <a:rPr lang="en-US" smtClean="0"/>
              <a:t>3/31/20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20F7B9-E797-974A-82C1-AA0A26392EA2}" type="slidenum">
              <a:rPr lang="en-US" smtClean="0"/>
              <a:t>‹#›</a:t>
            </a:fld>
            <a:endParaRPr lang="en-US"/>
          </a:p>
        </p:txBody>
      </p:sp>
    </p:spTree>
    <p:extLst>
      <p:ext uri="{BB962C8B-B14F-4D97-AF65-F5344CB8AC3E}">
        <p14:creationId xmlns:p14="http://schemas.microsoft.com/office/powerpoint/2010/main" val="17143964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80347032-2EE5-694B-8A65-A112D6DF97DE}" type="datetime1">
              <a:rPr lang="en-US" smtClean="0"/>
              <a:t>3/31/20</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fld id="{8C58E062-FEBC-CB4B-8E40-C9B5CAAE51C5}" type="datetime1">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D56D45-15C7-4C5B-8292-D384E9866B27}"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4853A4E-D75F-A24D-A0C1-0B37656EACBC}" type="datetime1">
              <a:rPr lang="en-US" smtClean="0"/>
              <a:t>3/31/20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D56D45-15C7-4C5B-8292-D384E9866B2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A89F4708-FE34-3747-93FB-4D7823F274B4}" type="datetime1">
              <a:rPr lang="en-US" smtClean="0"/>
              <a:t>3/31/20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D56D45-15C7-4C5B-8292-D384E9866B27}"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5DF9F98E-0950-7640-914B-9D84F54E53FB}" type="datetime1">
              <a:rPr lang="en-US" smtClean="0"/>
              <a:t>3/31/20</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48C4AF7E-9D66-8E4C-BABB-B68D6CF346F1}" type="datetime1">
              <a:rPr lang="en-US" smtClean="0"/>
              <a:t>3/31/20</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7AD56D45-15C7-4C5B-8292-D384E9866B27}"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58E062-FEBC-CB4B-8E40-C9B5CAAE51C5}" type="datetime1">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D56D45-15C7-4C5B-8292-D384E9866B27}"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8C58E062-FEBC-CB4B-8E40-C9B5CAAE51C5}" type="datetime1">
              <a:rPr lang="en-US" smtClean="0"/>
              <a:t>3/31/20</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7AD56D45-15C7-4C5B-8292-D384E9866B27}"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a:t>Drag picture to placeholder or click icon to add</a:t>
            </a:r>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8C58E062-FEBC-CB4B-8E40-C9B5CAAE51C5}" type="datetime1">
              <a:rPr lang="en-US" smtClean="0"/>
              <a:t>3/31/20</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7AD56D45-15C7-4C5B-8292-D384E9866B27}"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a:t>Drag picture to placeholder or click icon to add</a:t>
            </a:r>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8C58E062-FEBC-CB4B-8E40-C9B5CAAE51C5}" type="datetime1">
              <a:rPr lang="en-US" smtClean="0"/>
              <a:t>3/31/20</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7AD56D45-15C7-4C5B-8292-D384E9866B27}"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a:t>Drag picture to placeholder or click icon to add</a:t>
            </a:r>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A5676A66-92CA-7F4E-871C-1EF5B0B9BA0C}" type="datetime1">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D56D45-15C7-4C5B-8292-D384E9866B2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B15BCA12-8B8A-5445-9937-312F846C73E5}" type="datetime1">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D56D45-15C7-4C5B-8292-D384E9866B27}"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5162F1A-0122-2845-97CA-A30F1BA72168}" type="datetime1">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D56D45-15C7-4C5B-8292-D384E9866B27}"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8C58E062-FEBC-CB4B-8E40-C9B5CAAE51C5}" type="datetime1">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D56D45-15C7-4C5B-8292-D384E9866B27}"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8C58E062-FEBC-CB4B-8E40-C9B5CAAE51C5}" type="datetime1">
              <a:rPr lang="en-US" smtClean="0"/>
              <a:t>3/31/20</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1D208992-25FC-5D43-BD96-083C28780A71}" type="datetime1">
              <a:rPr lang="en-US" smtClean="0"/>
              <a:t>3/31/20</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7AD56D45-15C7-4C5B-8292-D384E9866B27}" type="slidenum">
              <a:rPr lang="en-US" smtClean="0"/>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69A390D6-4430-FB4E-873C-BD8E564C1F17}" type="datetime1">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D56D45-15C7-4C5B-8292-D384E9866B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CBCCBFFE-C95E-0A49-9BE8-192381CA2CD3}" type="datetime1">
              <a:rPr lang="en-US" smtClean="0"/>
              <a:t>3/31/20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D56D45-15C7-4C5B-8292-D384E9866B27}"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C58E062-FEBC-CB4B-8E40-C9B5CAAE51C5}" type="datetime1">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7AD56D45-15C7-4C5B-8292-D384E9866B27}" type="slidenum">
              <a:rPr lang="en-US" smtClean="0"/>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8C58E062-FEBC-CB4B-8E40-C9B5CAAE51C5}" type="datetime1">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D56D45-15C7-4C5B-8292-D384E9866B27}"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8C58E062-FEBC-CB4B-8E40-C9B5CAAE51C5}" type="datetime1">
              <a:rPr lang="en-US" smtClean="0"/>
              <a:t>3/31/20</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7AD56D45-15C7-4C5B-8292-D384E9866B2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spectrum.ieee.org/automaton/robotics/humanoids/040210-who-is-afraid-of-the-uncanny-valle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futureoflife.org/open-letter-autonomous-weap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theguardian.com/technology/2018/feb/21/boston-dynamics-teaching-robot-dog-fight-back-human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Autonomous Weapons and </a:t>
            </a:r>
            <a:r>
              <a:rPr lang="en-US" dirty="0" err="1"/>
              <a:t>Cyberwar</a:t>
            </a:r>
            <a:endParaRPr lang="en-US" dirty="0"/>
          </a:p>
        </p:txBody>
      </p:sp>
      <p:sp>
        <p:nvSpPr>
          <p:cNvPr id="3" name="Subtitle 2"/>
          <p:cNvSpPr>
            <a:spLocks noGrp="1"/>
          </p:cNvSpPr>
          <p:nvPr>
            <p:ph type="subTitle" idx="1"/>
          </p:nvPr>
        </p:nvSpPr>
        <p:spPr/>
        <p:txBody>
          <a:bodyPr>
            <a:normAutofit/>
          </a:bodyPr>
          <a:lstStyle/>
          <a:p>
            <a:pPr algn="ctr"/>
            <a:r>
              <a:rPr lang="en-US" sz="1600" dirty="0"/>
              <a:t>ELEG 491</a:t>
            </a:r>
          </a:p>
        </p:txBody>
      </p:sp>
      <p:sp>
        <p:nvSpPr>
          <p:cNvPr id="5" name="Slide Number Placeholder 4"/>
          <p:cNvSpPr>
            <a:spLocks noGrp="1"/>
          </p:cNvSpPr>
          <p:nvPr>
            <p:ph type="sldNum" sz="quarter" idx="4294967295"/>
          </p:nvPr>
        </p:nvSpPr>
        <p:spPr>
          <a:xfrm>
            <a:off x="8594725" y="5648325"/>
            <a:ext cx="549275" cy="396875"/>
          </a:xfrm>
        </p:spPr>
        <p:txBody>
          <a:bodyPr/>
          <a:lstStyle/>
          <a:p>
            <a:fld id="{7AD56D45-15C7-4C5B-8292-D384E9866B27}" type="slidenum">
              <a:rPr lang="en-US" smtClean="0"/>
              <a:t>0</a:t>
            </a:fld>
            <a:endParaRPr lang="en-US"/>
          </a:p>
        </p:txBody>
      </p:sp>
      <p:pic>
        <p:nvPicPr>
          <p:cNvPr id="8" name="Picture 7"/>
          <p:cNvPicPr>
            <a:picLocks noChangeAspect="1"/>
          </p:cNvPicPr>
          <p:nvPr/>
        </p:nvPicPr>
        <p:blipFill>
          <a:blip r:embed="rId2"/>
          <a:stretch>
            <a:fillRect/>
          </a:stretch>
        </p:blipFill>
        <p:spPr>
          <a:xfrm>
            <a:off x="4724400" y="2819400"/>
            <a:ext cx="1823046" cy="1261870"/>
          </a:xfrm>
          <a:prstGeom prst="rect">
            <a:avLst/>
          </a:prstGeom>
        </p:spPr>
      </p:pic>
      <p:pic>
        <p:nvPicPr>
          <p:cNvPr id="9" name="Picture 8"/>
          <p:cNvPicPr>
            <a:picLocks noChangeAspect="1"/>
          </p:cNvPicPr>
          <p:nvPr/>
        </p:nvPicPr>
        <p:blipFill>
          <a:blip r:embed="rId3"/>
          <a:stretch>
            <a:fillRect/>
          </a:stretch>
        </p:blipFill>
        <p:spPr>
          <a:xfrm>
            <a:off x="4724400" y="762000"/>
            <a:ext cx="1891056" cy="1225294"/>
          </a:xfrm>
          <a:prstGeom prst="rect">
            <a:avLst/>
          </a:prstGeom>
        </p:spPr>
      </p:pic>
      <p:pic>
        <p:nvPicPr>
          <p:cNvPr id="10" name="Picture 9"/>
          <p:cNvPicPr>
            <a:picLocks noChangeAspect="1"/>
          </p:cNvPicPr>
          <p:nvPr/>
        </p:nvPicPr>
        <p:blipFill>
          <a:blip r:embed="rId4"/>
          <a:stretch>
            <a:fillRect/>
          </a:stretch>
        </p:blipFill>
        <p:spPr>
          <a:xfrm>
            <a:off x="457200" y="1143000"/>
            <a:ext cx="3840220" cy="2551176"/>
          </a:xfrm>
          <a:prstGeom prst="rect">
            <a:avLst/>
          </a:prstGeom>
        </p:spPr>
      </p:pic>
    </p:spTree>
    <p:extLst>
      <p:ext uri="{BB962C8B-B14F-4D97-AF65-F5344CB8AC3E}">
        <p14:creationId xmlns:p14="http://schemas.microsoft.com/office/powerpoint/2010/main" val="929283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UAVs</a:t>
            </a:r>
          </a:p>
        </p:txBody>
      </p:sp>
      <p:sp>
        <p:nvSpPr>
          <p:cNvPr id="3" name="Content Placeholder 2"/>
          <p:cNvSpPr>
            <a:spLocks noGrp="1"/>
          </p:cNvSpPr>
          <p:nvPr>
            <p:ph idx="1"/>
          </p:nvPr>
        </p:nvSpPr>
        <p:spPr/>
        <p:txBody>
          <a:bodyPr>
            <a:normAutofit/>
          </a:bodyPr>
          <a:lstStyle/>
          <a:p>
            <a:r>
              <a:rPr lang="en-US" dirty="0"/>
              <a:t>Discriminating or Indiscriminate?</a:t>
            </a:r>
          </a:p>
          <a:p>
            <a:r>
              <a:rPr lang="en-US" dirty="0"/>
              <a:t>Do they “terrorize” non-combatant populations?</a:t>
            </a:r>
          </a:p>
          <a:p>
            <a:r>
              <a:rPr lang="en-US" dirty="0"/>
              <a:t>Will they fall into the “wrong hands”?</a:t>
            </a:r>
          </a:p>
          <a:p>
            <a:r>
              <a:rPr lang="en-US" dirty="0"/>
              <a:t>Do they respect sovereignty?</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endParaRPr 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81000"/>
            <a:ext cx="1795377" cy="1090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304800"/>
            <a:ext cx="1689944" cy="1419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3535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219200"/>
            <a:ext cx="4109880" cy="54585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Transport Robots: Big Dog</a:t>
            </a:r>
          </a:p>
        </p:txBody>
      </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77560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Systems: Cyborg Soldier?</a:t>
            </a:r>
          </a:p>
        </p:txBody>
      </p:sp>
      <p:sp>
        <p:nvSpPr>
          <p:cNvPr id="3" name="Content Placeholder 2"/>
          <p:cNvSpPr>
            <a:spLocks noGrp="1"/>
          </p:cNvSpPr>
          <p:nvPr>
            <p:ph idx="1"/>
          </p:nvPr>
        </p:nvSpPr>
        <p:spPr/>
        <p:txBody>
          <a:bodyPr/>
          <a:lstStyle/>
          <a:p>
            <a:r>
              <a:rPr lang="en-US" dirty="0"/>
              <a:t>Exoskeletons—lethal and protective </a:t>
            </a:r>
          </a:p>
          <a:p>
            <a:r>
              <a:rPr lang="en-US" dirty="0"/>
              <a:t>Enhanced Perception</a:t>
            </a:r>
          </a:p>
          <a:p>
            <a:r>
              <a:rPr lang="en-US" dirty="0"/>
              <a:t>Networked “wearable computers”</a:t>
            </a:r>
          </a:p>
          <a:p>
            <a:endParaRPr lang="en-US" dirty="0"/>
          </a:p>
          <a:p>
            <a:endParaRPr lang="en-US" dirty="0"/>
          </a:p>
        </p:txBody>
      </p:sp>
      <p:sp>
        <p:nvSpPr>
          <p:cNvPr id="6" name="Slide Number Placeholder 5"/>
          <p:cNvSpPr>
            <a:spLocks noGrp="1"/>
          </p:cNvSpPr>
          <p:nvPr>
            <p:ph type="sldNum" sz="quarter" idx="12"/>
          </p:nvPr>
        </p:nvSpPr>
        <p:spPr/>
        <p:txBody>
          <a:bodyPr/>
          <a:lstStyle/>
          <a:p>
            <a:endParaRPr lang="en-US" dirty="0"/>
          </a:p>
        </p:txBody>
      </p:sp>
      <p:pic>
        <p:nvPicPr>
          <p:cNvPr id="4" name="Picture 3"/>
          <p:cNvPicPr>
            <a:picLocks noChangeAspect="1"/>
          </p:cNvPicPr>
          <p:nvPr/>
        </p:nvPicPr>
        <p:blipFill>
          <a:blip r:embed="rId2"/>
          <a:stretch>
            <a:fillRect/>
          </a:stretch>
        </p:blipFill>
        <p:spPr>
          <a:xfrm>
            <a:off x="6477000" y="3429000"/>
            <a:ext cx="2310063" cy="3200400"/>
          </a:xfrm>
          <a:prstGeom prst="rect">
            <a:avLst/>
          </a:prstGeom>
        </p:spPr>
      </p:pic>
    </p:spTree>
    <p:extLst>
      <p:ext uri="{BB962C8B-B14F-4D97-AF65-F5344CB8AC3E}">
        <p14:creationId xmlns:p14="http://schemas.microsoft.com/office/powerpoint/2010/main" val="3780394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E8BB-C149-E840-B2F6-07A05D75C333}"/>
              </a:ext>
            </a:extLst>
          </p:cNvPr>
          <p:cNvSpPr>
            <a:spLocks noGrp="1"/>
          </p:cNvSpPr>
          <p:nvPr>
            <p:ph type="title"/>
          </p:nvPr>
        </p:nvSpPr>
        <p:spPr/>
        <p:txBody>
          <a:bodyPr/>
          <a:lstStyle/>
          <a:p>
            <a:r>
              <a:rPr lang="en-US" dirty="0"/>
              <a:t>Do we have to worry about the “uncanny valley</a:t>
            </a:r>
            <a:r>
              <a:rPr lang="en-US"/>
              <a:t>” (with </a:t>
            </a:r>
            <a:r>
              <a:rPr lang="en-US" dirty="0"/>
              <a:t>humans </a:t>
            </a:r>
            <a:r>
              <a:rPr lang="en-US"/>
              <a:t>and dogs)?</a:t>
            </a:r>
            <a:endParaRPr lang="en-US" dirty="0"/>
          </a:p>
        </p:txBody>
      </p:sp>
      <p:pic>
        <p:nvPicPr>
          <p:cNvPr id="6" name="Content Placeholder 5">
            <a:hlinkClick r:id="rId2"/>
            <a:extLst>
              <a:ext uri="{FF2B5EF4-FFF2-40B4-BE49-F238E27FC236}">
                <a16:creationId xmlns:a16="http://schemas.microsoft.com/office/drawing/2014/main" id="{7FFC3666-5F7C-C740-9FFB-57C3B600D0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9400" y="2286000"/>
            <a:ext cx="4772411" cy="4144963"/>
          </a:xfrm>
        </p:spPr>
      </p:pic>
      <p:sp>
        <p:nvSpPr>
          <p:cNvPr id="4" name="Slide Number Placeholder 3">
            <a:extLst>
              <a:ext uri="{FF2B5EF4-FFF2-40B4-BE49-F238E27FC236}">
                <a16:creationId xmlns:a16="http://schemas.microsoft.com/office/drawing/2014/main" id="{1AD4D5B3-2B84-4743-A349-4152B89641DD}"/>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499103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worry: Forgetting how it “used to be done”</a:t>
            </a:r>
          </a:p>
        </p:txBody>
      </p:sp>
      <p:sp>
        <p:nvSpPr>
          <p:cNvPr id="3" name="Content Placeholder 2"/>
          <p:cNvSpPr>
            <a:spLocks noGrp="1"/>
          </p:cNvSpPr>
          <p:nvPr>
            <p:ph idx="1"/>
          </p:nvPr>
        </p:nvSpPr>
        <p:spPr>
          <a:xfrm>
            <a:off x="498474" y="1981200"/>
            <a:ext cx="7883526" cy="4144963"/>
          </a:xfrm>
        </p:spPr>
        <p:txBody>
          <a:bodyPr>
            <a:normAutofit/>
          </a:bodyPr>
          <a:lstStyle/>
          <a:p>
            <a:r>
              <a:rPr lang="en-US" sz="2400" dirty="0"/>
              <a:t>Do these technologies make it “easier” to go to war?</a:t>
            </a:r>
          </a:p>
          <a:p>
            <a:r>
              <a:rPr lang="en-US" sz="2400" dirty="0"/>
              <a:t>What about the psychological separation of the “controllers” from the battlefield?</a:t>
            </a:r>
          </a:p>
          <a:p>
            <a:r>
              <a:rPr lang="en-US" sz="2400" dirty="0"/>
              <a:t>Does computer-controlled warfare make all computer-controlled infrastructure “fair game”? (the STUXNET problem)</a:t>
            </a:r>
          </a:p>
          <a:p>
            <a:r>
              <a:rPr lang="en-US" sz="2400" dirty="0"/>
              <a:t>Will the distinction between actual warfare and warlike computer games begin to fade away?</a:t>
            </a:r>
          </a:p>
        </p:txBody>
      </p:sp>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71013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Cyberwar</a:t>
            </a:r>
            <a:endParaRPr lang="en-US" dirty="0"/>
          </a:p>
        </p:txBody>
      </p:sp>
      <p:sp>
        <p:nvSpPr>
          <p:cNvPr id="3" name="Content Placeholder 2"/>
          <p:cNvSpPr>
            <a:spLocks noGrp="1"/>
          </p:cNvSpPr>
          <p:nvPr>
            <p:ph idx="1"/>
          </p:nvPr>
        </p:nvSpPr>
        <p:spPr/>
        <p:txBody>
          <a:bodyPr>
            <a:normAutofit/>
          </a:bodyPr>
          <a:lstStyle/>
          <a:p>
            <a:r>
              <a:rPr lang="en-US" sz="2800" dirty="0"/>
              <a:t>What is it? (There is currently no legal definition)</a:t>
            </a:r>
          </a:p>
          <a:p>
            <a:r>
              <a:rPr lang="en-US" sz="2800" dirty="0"/>
              <a:t>When/How did it originate?</a:t>
            </a:r>
          </a:p>
          <a:p>
            <a:r>
              <a:rPr lang="en-US" sz="2800" dirty="0"/>
              <a:t>What are the “ethics” of </a:t>
            </a:r>
            <a:r>
              <a:rPr lang="en-US" sz="2800" dirty="0" err="1"/>
              <a:t>cyberwar</a:t>
            </a:r>
            <a:r>
              <a:rPr lang="en-US" sz="2800" dirty="0"/>
              <a:t>?</a:t>
            </a:r>
          </a:p>
        </p:txBody>
      </p:sp>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982076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sz="3200">
                <a:latin typeface="Calibri" charset="0"/>
              </a:rPr>
              <a:t>Hacking as part of “The Technical Revolution”</a:t>
            </a:r>
            <a:br>
              <a:rPr lang="en-US" sz="3200">
                <a:latin typeface="Calibri" charset="0"/>
              </a:rPr>
            </a:br>
            <a:r>
              <a:rPr lang="en-US" sz="2000">
                <a:latin typeface="Calibri" charset="0"/>
              </a:rPr>
              <a:t>from Dr. Crash, (PHRACK vol. 1, no. 6, 1986</a:t>
            </a:r>
            <a:r>
              <a:rPr lang="en-US" sz="2000" b="1">
                <a:latin typeface="Calibri" charset="0"/>
              </a:rPr>
              <a:t>;</a:t>
            </a:r>
            <a:r>
              <a:rPr lang="en-US" sz="2000">
                <a:latin typeface="Calibri" charset="0"/>
              </a:rPr>
              <a:t> archived at phrack.org)</a:t>
            </a:r>
          </a:p>
        </p:txBody>
      </p:sp>
      <p:sp>
        <p:nvSpPr>
          <p:cNvPr id="21506" name="Content Placeholder 2"/>
          <p:cNvSpPr>
            <a:spLocks noGrp="1"/>
          </p:cNvSpPr>
          <p:nvPr>
            <p:ph idx="1"/>
          </p:nvPr>
        </p:nvSpPr>
        <p:spPr/>
        <p:txBody>
          <a:bodyPr>
            <a:normAutofit fontScale="92500" lnSpcReduction="20000"/>
          </a:bodyPr>
          <a:lstStyle/>
          <a:p>
            <a:pPr marL="0" indent="0">
              <a:buFont typeface="Arial" charset="0"/>
              <a:buNone/>
            </a:pPr>
            <a:r>
              <a:rPr lang="en-US" sz="2400" b="1">
                <a:latin typeface="Calibri" charset="0"/>
              </a:rPr>
              <a:t>“</a:t>
            </a:r>
            <a:r>
              <a:rPr lang="en-US" altLang="ja-JP" sz="2400">
                <a:latin typeface="Calibri" charset="0"/>
              </a:rPr>
              <a:t>In this file I will describe the underlying motives of the aware hackers, make known the connections between Hacking, Phreaking, Carding, and Anarchy, and make known the "techno-revolution" which is laying seeds in the mind of every hacker...The computer system has been solely in the hands of big businesses and the government.  The wonderful device meant to enrich life has become a weapon which dehumanizes people...Hackers realize that the businesses aren't the only ones who are entitled to modern technology....Hacking is a major facet of the fight against the computer monopoly....Hacking must continue.  We must train newcomers to the art of hacking.  We must also increase computer Crashing.  I know that crashing a computer seems a waste, but when there is no other way to subvert a business, their system must be shut down.</a:t>
            </a:r>
            <a:r>
              <a:rPr lang="en-US" altLang="ja-JP" sz="2400" b="1">
                <a:latin typeface="Calibri" charset="0"/>
              </a:rPr>
              <a:t> </a:t>
            </a:r>
            <a:r>
              <a:rPr lang="en-US" sz="2400">
                <a:latin typeface="Calibri" charset="0"/>
              </a:rPr>
              <a:t>”</a:t>
            </a:r>
          </a:p>
        </p:txBody>
      </p:sp>
    </p:spTree>
    <p:extLst>
      <p:ext uri="{BB962C8B-B14F-4D97-AF65-F5344CB8AC3E}">
        <p14:creationId xmlns:p14="http://schemas.microsoft.com/office/powerpoint/2010/main" val="3496622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err="1">
                <a:latin typeface="Calibri" charset="0"/>
              </a:rPr>
              <a:t>Cyberoffense</a:t>
            </a:r>
            <a:br>
              <a:rPr lang="en-US" dirty="0">
                <a:latin typeface="Calibri" charset="0"/>
              </a:rPr>
            </a:br>
            <a:r>
              <a:rPr lang="en-US" sz="1800" dirty="0">
                <a:latin typeface="Calibri" charset="0"/>
              </a:rPr>
              <a:t>(“The ethics of Hacking 101” Nakashima and </a:t>
            </a:r>
            <a:r>
              <a:rPr lang="en-US" sz="1800" dirty="0" err="1">
                <a:latin typeface="Calibri" charset="0"/>
              </a:rPr>
              <a:t>Soltani</a:t>
            </a:r>
            <a:r>
              <a:rPr lang="en-US" sz="1800" dirty="0">
                <a:latin typeface="Calibri" charset="0"/>
              </a:rPr>
              <a:t>, Washington Post 10/07/14)</a:t>
            </a:r>
          </a:p>
        </p:txBody>
      </p:sp>
      <p:sp>
        <p:nvSpPr>
          <p:cNvPr id="22530" name="Content Placeholder 2"/>
          <p:cNvSpPr>
            <a:spLocks noGrp="1"/>
          </p:cNvSpPr>
          <p:nvPr>
            <p:ph idx="1"/>
          </p:nvPr>
        </p:nvSpPr>
        <p:spPr>
          <a:xfrm>
            <a:off x="152400" y="2133600"/>
            <a:ext cx="8153400" cy="3992563"/>
          </a:xfrm>
        </p:spPr>
        <p:txBody>
          <a:bodyPr>
            <a:normAutofit fontScale="70000" lnSpcReduction="20000"/>
          </a:bodyPr>
          <a:lstStyle/>
          <a:p>
            <a:pPr marL="0" indent="0">
              <a:buFont typeface="Arial" charset="0"/>
              <a:buNone/>
            </a:pPr>
            <a:r>
              <a:rPr lang="en-US" sz="2400" dirty="0">
                <a:latin typeface="Calibri" charset="0"/>
              </a:rPr>
              <a:t>Professors </a:t>
            </a:r>
            <a:r>
              <a:rPr lang="en-US" sz="2400" dirty="0" err="1">
                <a:latin typeface="Calibri" charset="0"/>
              </a:rPr>
              <a:t>Shenoi</a:t>
            </a:r>
            <a:r>
              <a:rPr lang="en-US" sz="2400" dirty="0">
                <a:latin typeface="Calibri" charset="0"/>
              </a:rPr>
              <a:t> (U. Tulsa) and </a:t>
            </a:r>
            <a:r>
              <a:rPr lang="en-US" sz="2400" dirty="0" err="1">
                <a:latin typeface="Calibri" charset="0"/>
              </a:rPr>
              <a:t>Brumley</a:t>
            </a:r>
            <a:r>
              <a:rPr lang="en-US" sz="2400" dirty="0">
                <a:latin typeface="Calibri" charset="0"/>
              </a:rPr>
              <a:t> (CMU) teach offensive hacking techniques to students (exploits and vulnerabilities) “</a:t>
            </a:r>
            <a:r>
              <a:rPr lang="en-US" altLang="ja-JP" sz="2400" dirty="0" err="1">
                <a:latin typeface="Calibri" charset="0"/>
              </a:rPr>
              <a:t>Shenoi</a:t>
            </a:r>
            <a:r>
              <a:rPr lang="en-US" altLang="ja-JP" sz="2400" dirty="0">
                <a:latin typeface="Calibri" charset="0"/>
              </a:rPr>
              <a:t> won</a:t>
            </a:r>
            <a:r>
              <a:rPr lang="en-US" sz="2400" dirty="0">
                <a:latin typeface="Calibri" charset="0"/>
              </a:rPr>
              <a:t>’</a:t>
            </a:r>
            <a:r>
              <a:rPr lang="en-US" altLang="ja-JP" sz="2400" dirty="0">
                <a:latin typeface="Calibri" charset="0"/>
              </a:rPr>
              <a:t>t even accept students who don</a:t>
            </a:r>
            <a:r>
              <a:rPr lang="en-US" sz="2400" dirty="0">
                <a:latin typeface="Calibri" charset="0"/>
              </a:rPr>
              <a:t>’</a:t>
            </a:r>
            <a:r>
              <a:rPr lang="en-US" altLang="ja-JP" sz="2400" dirty="0">
                <a:latin typeface="Calibri" charset="0"/>
              </a:rPr>
              <a:t>t promise to work, if hired</a:t>
            </a:r>
            <a:r>
              <a:rPr lang="en-US" sz="2400" dirty="0">
                <a:latin typeface="Calibri" charset="0"/>
              </a:rPr>
              <a:t>”</a:t>
            </a:r>
            <a:r>
              <a:rPr lang="en-US" altLang="ja-JP" sz="2400" dirty="0">
                <a:latin typeface="Calibri" charset="0"/>
              </a:rPr>
              <a:t> for NSA, DoE or other U.S. government agencies.</a:t>
            </a:r>
          </a:p>
          <a:p>
            <a:pPr marL="0" indent="0">
              <a:buFont typeface="Arial" charset="0"/>
              <a:buNone/>
            </a:pPr>
            <a:endParaRPr lang="en-US" sz="2400" dirty="0">
              <a:latin typeface="Calibri" charset="0"/>
            </a:endParaRPr>
          </a:p>
          <a:p>
            <a:pPr marL="0" indent="0">
              <a:buFont typeface="Arial" charset="0"/>
              <a:buNone/>
            </a:pPr>
            <a:r>
              <a:rPr lang="en-US" sz="2400" dirty="0">
                <a:latin typeface="Calibri" charset="0"/>
              </a:rPr>
              <a:t>The “good guys have to keep up” argument</a:t>
            </a:r>
          </a:p>
          <a:p>
            <a:pPr marL="0" indent="0">
              <a:buFont typeface="Arial" charset="0"/>
              <a:buNone/>
            </a:pPr>
            <a:r>
              <a:rPr lang="en-US" sz="2400" dirty="0">
                <a:latin typeface="Calibri" charset="0"/>
              </a:rPr>
              <a:t>The “I can trust my students” argument</a:t>
            </a:r>
          </a:p>
          <a:p>
            <a:pPr marL="0" indent="0">
              <a:buFont typeface="Arial" charset="0"/>
              <a:buNone/>
            </a:pPr>
            <a:r>
              <a:rPr lang="en-US" sz="2400" dirty="0">
                <a:latin typeface="Calibri" charset="0"/>
              </a:rPr>
              <a:t>The “we aren’t selling exploits” argument</a:t>
            </a:r>
          </a:p>
          <a:p>
            <a:pPr marL="0" indent="0">
              <a:buFont typeface="Arial" charset="0"/>
              <a:buNone/>
            </a:pPr>
            <a:r>
              <a:rPr lang="en-US" sz="2400" dirty="0">
                <a:latin typeface="Calibri" charset="0"/>
              </a:rPr>
              <a:t>The “don’t drive research underground by regulation” argument</a:t>
            </a:r>
          </a:p>
          <a:p>
            <a:pPr marL="0" indent="0">
              <a:buFont typeface="Arial" charset="0"/>
              <a:buNone/>
            </a:pPr>
            <a:endParaRPr lang="en-US" sz="2400" dirty="0">
              <a:latin typeface="Calibri" charset="0"/>
            </a:endParaRPr>
          </a:p>
          <a:p>
            <a:pPr marL="0" indent="0">
              <a:buFont typeface="Arial" charset="0"/>
              <a:buNone/>
            </a:pPr>
            <a:r>
              <a:rPr lang="en-US" sz="2400" dirty="0">
                <a:latin typeface="Calibri" charset="0"/>
              </a:rPr>
              <a:t>Cf. Knowles IBM dictum: “with great power comes great responsibility”</a:t>
            </a:r>
          </a:p>
          <a:p>
            <a:pPr marL="0" indent="0">
              <a:buFont typeface="Arial" charset="0"/>
              <a:buNone/>
            </a:pPr>
            <a:endParaRPr lang="en-US" sz="2400" dirty="0">
              <a:latin typeface="Calibri" charset="0"/>
            </a:endParaRPr>
          </a:p>
          <a:p>
            <a:pPr marL="0" indent="0">
              <a:buFont typeface="Arial" charset="0"/>
              <a:buNone/>
            </a:pPr>
            <a:endParaRPr lang="en-US" sz="2400" dirty="0">
              <a:latin typeface="Calibri" charset="0"/>
            </a:endParaRPr>
          </a:p>
          <a:p>
            <a:pPr marL="0" indent="0">
              <a:buFont typeface="Arial" charset="0"/>
              <a:buNone/>
            </a:pPr>
            <a:endParaRPr lang="en-US" sz="2400" dirty="0">
              <a:latin typeface="Calibri" charset="0"/>
            </a:endParaRPr>
          </a:p>
        </p:txBody>
      </p:sp>
    </p:spTree>
    <p:extLst>
      <p:ext uri="{BB962C8B-B14F-4D97-AF65-F5344CB8AC3E}">
        <p14:creationId xmlns:p14="http://schemas.microsoft.com/office/powerpoint/2010/main" val="145631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atin typeface="Calibri" charset="0"/>
              </a:rPr>
              <a:t>CyberWar and “just war theory”</a:t>
            </a:r>
          </a:p>
        </p:txBody>
      </p:sp>
      <p:sp>
        <p:nvSpPr>
          <p:cNvPr id="25602" name="Content Placeholder 2"/>
          <p:cNvSpPr>
            <a:spLocks noGrp="1"/>
          </p:cNvSpPr>
          <p:nvPr>
            <p:ph idx="1"/>
          </p:nvPr>
        </p:nvSpPr>
        <p:spPr/>
        <p:txBody>
          <a:bodyPr/>
          <a:lstStyle/>
          <a:p>
            <a:r>
              <a:rPr lang="en-US" dirty="0" err="1">
                <a:latin typeface="Calibri" charset="0"/>
              </a:rPr>
              <a:t>Arquilla’s</a:t>
            </a:r>
            <a:r>
              <a:rPr lang="en-US" dirty="0">
                <a:latin typeface="Calibri" charset="0"/>
              </a:rPr>
              <a:t> evidence that war has spread from the “physical” to the “virtual” realm: 2007 Estonia attack, 2008 Russian/Georgian attack, 2010 </a:t>
            </a:r>
            <a:r>
              <a:rPr lang="en-US" dirty="0" err="1">
                <a:latin typeface="Calibri" charset="0"/>
              </a:rPr>
              <a:t>Stuxnet</a:t>
            </a:r>
            <a:r>
              <a:rPr lang="en-US" dirty="0">
                <a:latin typeface="Calibri" charset="0"/>
              </a:rPr>
              <a:t>.  </a:t>
            </a:r>
          </a:p>
          <a:p>
            <a:endParaRPr lang="en-US" dirty="0">
              <a:latin typeface="Calibri" charset="0"/>
            </a:endParaRPr>
          </a:p>
          <a:p>
            <a:r>
              <a:rPr lang="en-US" dirty="0">
                <a:latin typeface="Calibri" charset="0"/>
              </a:rPr>
              <a:t>One major ethical concern with </a:t>
            </a:r>
            <a:r>
              <a:rPr lang="en-US" dirty="0" err="1">
                <a:latin typeface="Calibri" charset="0"/>
              </a:rPr>
              <a:t>cyberwar</a:t>
            </a:r>
            <a:r>
              <a:rPr lang="en-US" dirty="0">
                <a:latin typeface="Calibri" charset="0"/>
              </a:rPr>
              <a:t> is “inductive”: Where is this practice taking society?</a:t>
            </a:r>
          </a:p>
        </p:txBody>
      </p:sp>
    </p:spTree>
    <p:extLst>
      <p:ext uri="{BB962C8B-B14F-4D97-AF65-F5344CB8AC3E}">
        <p14:creationId xmlns:p14="http://schemas.microsoft.com/office/powerpoint/2010/main" val="288700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dirty="0">
                <a:latin typeface="Calibri" charset="0"/>
              </a:rPr>
              <a:t>The idea of war “with limits”</a:t>
            </a:r>
            <a:br>
              <a:rPr lang="en-US" dirty="0">
                <a:latin typeface="Calibri" charset="0"/>
              </a:rPr>
            </a:br>
            <a:endParaRPr lang="en-US" i="1" dirty="0">
              <a:latin typeface="Calibri" charset="0"/>
            </a:endParaRPr>
          </a:p>
        </p:txBody>
      </p:sp>
      <p:sp>
        <p:nvSpPr>
          <p:cNvPr id="26626" name="Content Placeholder 2"/>
          <p:cNvSpPr>
            <a:spLocks noGrp="1"/>
          </p:cNvSpPr>
          <p:nvPr>
            <p:ph idx="1"/>
          </p:nvPr>
        </p:nvSpPr>
        <p:spPr/>
        <p:txBody>
          <a:bodyPr>
            <a:normAutofit/>
          </a:bodyPr>
          <a:lstStyle/>
          <a:p>
            <a:r>
              <a:rPr lang="en-US" dirty="0">
                <a:latin typeface="Calibri"/>
                <a:cs typeface="Calibri"/>
              </a:rPr>
              <a:t>In modern times, interest in Just War Theory comes from the horror of chemical warfare in WWI and the Franco’s bombing of his own citizens in the Spanish Civil War (e.g., at Guernica)</a:t>
            </a:r>
          </a:p>
          <a:p>
            <a:r>
              <a:rPr lang="en-US" dirty="0">
                <a:latin typeface="Calibri"/>
                <a:cs typeface="Calibri"/>
              </a:rPr>
              <a:t>Recall the tenets of Just War Theory: </a:t>
            </a:r>
            <a:r>
              <a:rPr lang="en-US" i="1" dirty="0">
                <a:latin typeface="Calibri"/>
                <a:cs typeface="Calibri"/>
              </a:rPr>
              <a:t>right purpose, due authority, last resort, noncombatant immunity, proportionality</a:t>
            </a:r>
          </a:p>
          <a:p>
            <a:r>
              <a:rPr lang="en-US" dirty="0">
                <a:latin typeface="Calibri"/>
                <a:cs typeface="Calibri"/>
              </a:rPr>
              <a:t>The PPD-20 (2012) limits the offensive uses of </a:t>
            </a:r>
            <a:r>
              <a:rPr lang="en-US" dirty="0" err="1">
                <a:latin typeface="Calibri"/>
                <a:cs typeface="Calibri"/>
              </a:rPr>
              <a:t>cyberwar</a:t>
            </a:r>
            <a:r>
              <a:rPr lang="en-US" dirty="0">
                <a:latin typeface="Calibri"/>
                <a:cs typeface="Calibri"/>
              </a:rPr>
              <a:t>.</a:t>
            </a:r>
          </a:p>
          <a:p>
            <a:r>
              <a:rPr lang="en-US" dirty="0">
                <a:latin typeface="Calibri"/>
                <a:cs typeface="Calibri"/>
              </a:rPr>
              <a:t>What changes will come with the new (2018) “Functional Campaign Plan for Cyberspace operations (FCP-CO)” in the Command Vision for US Cyber Command (</a:t>
            </a:r>
            <a:r>
              <a:rPr lang="en-US" i="1" dirty="0">
                <a:latin typeface="Calibri"/>
                <a:cs typeface="Calibri"/>
              </a:rPr>
              <a:t>Achieve and Maintain Cyberspace Superiori</a:t>
            </a:r>
            <a:r>
              <a:rPr lang="en-US" dirty="0">
                <a:latin typeface="Calibri"/>
                <a:cs typeface="Calibri"/>
              </a:rPr>
              <a:t>ty—see Supplementary Readings)?</a:t>
            </a:r>
          </a:p>
          <a:p>
            <a:endParaRPr lang="en-US" dirty="0">
              <a:latin typeface="Calibri"/>
              <a:cs typeface="Calibri"/>
            </a:endParaRPr>
          </a:p>
          <a:p>
            <a:endParaRPr lang="en-US" dirty="0">
              <a:latin typeface="Calibri"/>
              <a:cs typeface="Calibri"/>
            </a:endParaRPr>
          </a:p>
        </p:txBody>
      </p:sp>
    </p:spTree>
    <p:extLst>
      <p:ext uri="{BB962C8B-B14F-4D97-AF65-F5344CB8AC3E}">
        <p14:creationId xmlns:p14="http://schemas.microsoft.com/office/powerpoint/2010/main" val="339856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7FF0-5774-804D-93BF-847AB0112D5F}"/>
              </a:ext>
            </a:extLst>
          </p:cNvPr>
          <p:cNvSpPr>
            <a:spLocks noGrp="1"/>
          </p:cNvSpPr>
          <p:nvPr>
            <p:ph type="title"/>
          </p:nvPr>
        </p:nvSpPr>
        <p:spPr/>
        <p:txBody>
          <a:bodyPr/>
          <a:lstStyle/>
          <a:p>
            <a:r>
              <a:rPr lang="en-US" dirty="0"/>
              <a:t>Let’s start with the ethics of automation:</a:t>
            </a:r>
            <a:br>
              <a:rPr lang="en-US" dirty="0"/>
            </a:br>
            <a:br>
              <a:rPr lang="en-US" dirty="0"/>
            </a:br>
            <a:endParaRPr lang="en-US" dirty="0"/>
          </a:p>
        </p:txBody>
      </p:sp>
      <p:sp>
        <p:nvSpPr>
          <p:cNvPr id="3" name="Content Placeholder 2">
            <a:extLst>
              <a:ext uri="{FF2B5EF4-FFF2-40B4-BE49-F238E27FC236}">
                <a16:creationId xmlns:a16="http://schemas.microsoft.com/office/drawing/2014/main" id="{26256490-330F-964C-BE80-A80265FF0A5A}"/>
              </a:ext>
            </a:extLst>
          </p:cNvPr>
          <p:cNvSpPr>
            <a:spLocks noGrp="1"/>
          </p:cNvSpPr>
          <p:nvPr>
            <p:ph idx="1"/>
          </p:nvPr>
        </p:nvSpPr>
        <p:spPr/>
        <p:txBody>
          <a:bodyPr>
            <a:normAutofit/>
          </a:bodyPr>
          <a:lstStyle/>
          <a:p>
            <a:r>
              <a:rPr lang="en-US" dirty="0"/>
              <a:t>“Automation” (NASA 1989): the explicit allocation of functions between humans and machines</a:t>
            </a:r>
          </a:p>
          <a:p>
            <a:pPr marL="0" indent="0">
              <a:buNone/>
            </a:pPr>
            <a:endParaRPr lang="en-US" dirty="0"/>
          </a:p>
          <a:p>
            <a:r>
              <a:rPr lang="en-US" dirty="0"/>
              <a:t>Do most modern technologies automate?</a:t>
            </a:r>
          </a:p>
          <a:p>
            <a:endParaRPr lang="en-US" dirty="0"/>
          </a:p>
          <a:p>
            <a:r>
              <a:rPr lang="en-US" dirty="0"/>
              <a:t>What is the difference between automation and autonomy?</a:t>
            </a:r>
          </a:p>
          <a:p>
            <a:endParaRPr lang="en-US" dirty="0"/>
          </a:p>
          <a:p>
            <a:r>
              <a:rPr lang="en-US" dirty="0"/>
              <a:t>Why is autonomy important in ethics?</a:t>
            </a:r>
          </a:p>
        </p:txBody>
      </p:sp>
      <p:sp>
        <p:nvSpPr>
          <p:cNvPr id="4" name="Slide Number Placeholder 3">
            <a:extLst>
              <a:ext uri="{FF2B5EF4-FFF2-40B4-BE49-F238E27FC236}">
                <a16:creationId xmlns:a16="http://schemas.microsoft.com/office/drawing/2014/main" id="{9ED7CC3F-C31A-7C49-AD03-948A26068C80}"/>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65256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556313" cy="2259106"/>
          </a:xfrm>
        </p:spPr>
        <p:txBody>
          <a:bodyPr/>
          <a:lstStyle/>
          <a:p>
            <a:r>
              <a:rPr lang="en-US" sz="2800" dirty="0"/>
              <a:t>“Suppose U.S. </a:t>
            </a:r>
            <a:r>
              <a:rPr lang="en-US" sz="2800" dirty="0" err="1"/>
              <a:t>cyberforces</a:t>
            </a:r>
            <a:r>
              <a:rPr lang="en-US" sz="2800" dirty="0"/>
              <a:t> engage in a counter-hack of a foreign power’s electricity grid.  This act would most likely violate_________.”</a:t>
            </a:r>
          </a:p>
        </p:txBody>
      </p:sp>
      <p:sp>
        <p:nvSpPr>
          <p:cNvPr id="3" name="Content Placeholder 2"/>
          <p:cNvSpPr>
            <a:spLocks noGrp="1"/>
          </p:cNvSpPr>
          <p:nvPr>
            <p:ph idx="1"/>
          </p:nvPr>
        </p:nvSpPr>
        <p:spPr>
          <a:xfrm>
            <a:off x="498474" y="2667000"/>
            <a:ext cx="7556313" cy="3459163"/>
          </a:xfrm>
        </p:spPr>
        <p:txBody>
          <a:bodyPr>
            <a:normAutofit/>
          </a:bodyPr>
          <a:lstStyle/>
          <a:p>
            <a:pPr marL="0" indent="0">
              <a:buNone/>
            </a:pPr>
            <a:r>
              <a:rPr lang="en-US" sz="2800" i="1" dirty="0">
                <a:latin typeface="Calibri"/>
                <a:cs typeface="Calibri"/>
              </a:rPr>
              <a:t>A. right purpose</a:t>
            </a:r>
          </a:p>
          <a:p>
            <a:pPr marL="0" indent="0">
              <a:buNone/>
            </a:pPr>
            <a:r>
              <a:rPr lang="en-US" sz="2800" i="1" dirty="0">
                <a:latin typeface="Calibri"/>
                <a:cs typeface="Calibri"/>
              </a:rPr>
              <a:t>B. due authority</a:t>
            </a:r>
          </a:p>
          <a:p>
            <a:pPr marL="0" indent="0">
              <a:buNone/>
            </a:pPr>
            <a:r>
              <a:rPr lang="en-US" sz="2800" i="1" dirty="0">
                <a:latin typeface="Calibri"/>
                <a:cs typeface="Calibri"/>
              </a:rPr>
              <a:t>C. last resort</a:t>
            </a:r>
          </a:p>
          <a:p>
            <a:pPr marL="0" indent="0">
              <a:buNone/>
            </a:pPr>
            <a:r>
              <a:rPr lang="en-US" sz="2800" i="1" dirty="0">
                <a:latin typeface="Calibri"/>
                <a:cs typeface="Calibri"/>
              </a:rPr>
              <a:t>D. noncombatant immunity</a:t>
            </a:r>
          </a:p>
          <a:p>
            <a:pPr marL="0" indent="0">
              <a:buNone/>
            </a:pPr>
            <a:r>
              <a:rPr lang="en-US" sz="2800" i="1" dirty="0">
                <a:latin typeface="Calibri"/>
                <a:cs typeface="Calibri"/>
              </a:rPr>
              <a:t>E</a:t>
            </a:r>
            <a:r>
              <a:rPr lang="en-US" sz="2800" i="1">
                <a:latin typeface="Calibri"/>
                <a:cs typeface="Calibri"/>
              </a:rPr>
              <a:t>. proportionality</a:t>
            </a:r>
            <a:endParaRPr lang="en-US" sz="2800" dirty="0"/>
          </a:p>
        </p:txBody>
      </p:sp>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57105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E35A-348A-D644-B336-04D471283769}"/>
              </a:ext>
            </a:extLst>
          </p:cNvPr>
          <p:cNvSpPr>
            <a:spLocks noGrp="1"/>
          </p:cNvSpPr>
          <p:nvPr>
            <p:ph type="title"/>
          </p:nvPr>
        </p:nvSpPr>
        <p:spPr/>
        <p:txBody>
          <a:bodyPr/>
          <a:lstStyle/>
          <a:p>
            <a:r>
              <a:rPr lang="en-US" dirty="0"/>
              <a:t>Human-Centered Automation</a:t>
            </a:r>
            <a:br>
              <a:rPr lang="en-US" dirty="0"/>
            </a:br>
            <a:r>
              <a:rPr lang="en-US" dirty="0"/>
              <a:t>(</a:t>
            </a:r>
            <a:r>
              <a:rPr lang="en-US" dirty="0" err="1"/>
              <a:t>Graeber</a:t>
            </a:r>
            <a:r>
              <a:rPr lang="en-US" dirty="0"/>
              <a:t> &amp; Billings –NASA 1989)</a:t>
            </a:r>
          </a:p>
        </p:txBody>
      </p:sp>
      <p:pic>
        <p:nvPicPr>
          <p:cNvPr id="6" name="Content Placeholder 5">
            <a:extLst>
              <a:ext uri="{FF2B5EF4-FFF2-40B4-BE49-F238E27FC236}">
                <a16:creationId xmlns:a16="http://schemas.microsoft.com/office/drawing/2014/main" id="{816BBEA0-996E-774A-B95A-69752F5E3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475" y="2169187"/>
            <a:ext cx="7556500" cy="3768989"/>
          </a:xfrm>
        </p:spPr>
      </p:pic>
      <p:sp>
        <p:nvSpPr>
          <p:cNvPr id="4" name="Slide Number Placeholder 3">
            <a:extLst>
              <a:ext uri="{FF2B5EF4-FFF2-40B4-BE49-F238E27FC236}">
                <a16:creationId xmlns:a16="http://schemas.microsoft.com/office/drawing/2014/main" id="{30EEAA72-27FE-BD45-871A-BC5431DD94A8}"/>
              </a:ext>
            </a:extLst>
          </p:cNvPr>
          <p:cNvSpPr>
            <a:spLocks noGrp="1"/>
          </p:cNvSpPr>
          <p:nvPr>
            <p:ph type="sldNum" sz="quarter" idx="12"/>
          </p:nvPr>
        </p:nvSpPr>
        <p:spPr/>
        <p:txBody>
          <a:bodyPr/>
          <a:lstStyle/>
          <a:p>
            <a:endParaRPr lang="en-US" dirty="0"/>
          </a:p>
        </p:txBody>
      </p:sp>
      <p:sp>
        <p:nvSpPr>
          <p:cNvPr id="7" name="TextBox 6">
            <a:extLst>
              <a:ext uri="{FF2B5EF4-FFF2-40B4-BE49-F238E27FC236}">
                <a16:creationId xmlns:a16="http://schemas.microsoft.com/office/drawing/2014/main" id="{CF40E7AC-D0FC-C842-A1DC-687A43393982}"/>
              </a:ext>
            </a:extLst>
          </p:cNvPr>
          <p:cNvSpPr txBox="1"/>
          <p:nvPr/>
        </p:nvSpPr>
        <p:spPr>
          <a:xfrm>
            <a:off x="1143000" y="6172200"/>
            <a:ext cx="7738785" cy="369332"/>
          </a:xfrm>
          <a:prstGeom prst="rect">
            <a:avLst/>
          </a:prstGeom>
          <a:noFill/>
        </p:spPr>
        <p:txBody>
          <a:bodyPr wrap="none" rtlCol="0">
            <a:spAutoFit/>
          </a:bodyPr>
          <a:lstStyle/>
          <a:p>
            <a:r>
              <a:rPr lang="en-US" dirty="0"/>
              <a:t>https://</a:t>
            </a:r>
            <a:r>
              <a:rPr lang="en-US" dirty="0" err="1"/>
              <a:t>ntrs.nasa.gov</a:t>
            </a:r>
            <a:r>
              <a:rPr lang="en-US" dirty="0"/>
              <a:t>/archive/</a:t>
            </a:r>
            <a:r>
              <a:rPr lang="en-US" dirty="0" err="1"/>
              <a:t>nasa</a:t>
            </a:r>
            <a:r>
              <a:rPr lang="en-US" dirty="0"/>
              <a:t>/</a:t>
            </a:r>
            <a:r>
              <a:rPr lang="en-US" dirty="0" err="1"/>
              <a:t>casi.ntrs.nasa.gov</a:t>
            </a:r>
            <a:r>
              <a:rPr lang="en-US" dirty="0"/>
              <a:t>/19910001631.pdf</a:t>
            </a:r>
          </a:p>
        </p:txBody>
      </p:sp>
    </p:spTree>
    <p:extLst>
      <p:ext uri="{BB962C8B-B14F-4D97-AF65-F5344CB8AC3E}">
        <p14:creationId xmlns:p14="http://schemas.microsoft.com/office/powerpoint/2010/main" val="327198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242234"/>
            <a:ext cx="7556313" cy="1116106"/>
          </a:xfrm>
        </p:spPr>
        <p:txBody>
          <a:bodyPr/>
          <a:lstStyle/>
          <a:p>
            <a:r>
              <a:rPr lang="en-US" dirty="0"/>
              <a:t>What are the “ethics of warfare”?</a:t>
            </a:r>
          </a:p>
        </p:txBody>
      </p:sp>
      <p:sp>
        <p:nvSpPr>
          <p:cNvPr id="3" name="Content Placeholder 2"/>
          <p:cNvSpPr>
            <a:spLocks noGrp="1"/>
          </p:cNvSpPr>
          <p:nvPr>
            <p:ph idx="1"/>
          </p:nvPr>
        </p:nvSpPr>
        <p:spPr/>
        <p:txBody>
          <a:bodyPr/>
          <a:lstStyle/>
          <a:p>
            <a:r>
              <a:rPr lang="en-US" dirty="0"/>
              <a:t>The “right to go to war” (</a:t>
            </a:r>
            <a:r>
              <a:rPr lang="en-US" i="1" dirty="0"/>
              <a:t>jus ad bellum</a:t>
            </a:r>
            <a:r>
              <a:rPr lang="en-US" dirty="0"/>
              <a:t>): </a:t>
            </a:r>
            <a:r>
              <a:rPr lang="en-US" altLang="en-US" i="1" dirty="0">
                <a:ea typeface="ＭＳ Ｐゴシック" panose="020B0600070205080204" pitchFamily="34" charset="-128"/>
              </a:rPr>
              <a:t>right purpose, due authority, last resort, proportionality</a:t>
            </a:r>
            <a:endParaRPr lang="en-US" dirty="0"/>
          </a:p>
          <a:p>
            <a:r>
              <a:rPr lang="en-US" dirty="0"/>
              <a:t>The “right conduct in war</a:t>
            </a:r>
            <a:r>
              <a:rPr lang="en-US" i="1" dirty="0"/>
              <a:t>” (jus in bello)</a:t>
            </a:r>
            <a:r>
              <a:rPr lang="en-US" i="1" dirty="0">
                <a:ea typeface="ＭＳ Ｐゴシック" panose="020B0600070205080204" pitchFamily="34" charset="-128"/>
              </a:rPr>
              <a:t>: </a:t>
            </a:r>
            <a:r>
              <a:rPr lang="en-US" altLang="en-US" i="1" dirty="0">
                <a:ea typeface="ＭＳ Ｐゴシック" panose="020B0600070205080204" pitchFamily="34" charset="-128"/>
              </a:rPr>
              <a:t>noncombatant immunity, proportionality</a:t>
            </a:r>
            <a:endParaRPr lang="en-US" i="1" dirty="0"/>
          </a:p>
          <a:p>
            <a:r>
              <a:rPr lang="en-US" dirty="0"/>
              <a:t>The are many versions of this doctrine (starting with St. Augustine and Aquinas) that have been integrated with the Laws of War (LOW—see </a:t>
            </a:r>
            <a:r>
              <a:rPr lang="en-US" dirty="0" err="1"/>
              <a:t>Arkin</a:t>
            </a:r>
            <a:r>
              <a:rPr lang="en-US" dirty="0"/>
              <a:t>)</a:t>
            </a:r>
          </a:p>
          <a:p>
            <a:r>
              <a:rPr lang="en-US" dirty="0"/>
              <a:t>One ethical focus of most versions: minimizing casualties/proportionality</a:t>
            </a:r>
          </a:p>
        </p:txBody>
      </p:sp>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402742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“smart wars” be “just wars”?</a:t>
            </a:r>
          </a:p>
        </p:txBody>
      </p:sp>
      <p:sp>
        <p:nvSpPr>
          <p:cNvPr id="3" name="Content Placeholder 2"/>
          <p:cNvSpPr>
            <a:spLocks noGrp="1"/>
          </p:cNvSpPr>
          <p:nvPr>
            <p:ph idx="1"/>
          </p:nvPr>
        </p:nvSpPr>
        <p:spPr/>
        <p:txBody>
          <a:bodyPr/>
          <a:lstStyle/>
          <a:p>
            <a:r>
              <a:rPr lang="en-US" dirty="0"/>
              <a:t>How do information technologies contribute to:</a:t>
            </a:r>
          </a:p>
          <a:p>
            <a:endParaRPr lang="en-US" dirty="0"/>
          </a:p>
          <a:p>
            <a:pPr marL="0" indent="0">
              <a:buNone/>
            </a:pPr>
            <a:r>
              <a:rPr lang="en-US" dirty="0"/>
              <a:t>Avoiding military conflict?</a:t>
            </a:r>
          </a:p>
          <a:p>
            <a:pPr marL="0" indent="0">
              <a:buNone/>
            </a:pPr>
            <a:r>
              <a:rPr lang="en-US" dirty="0"/>
              <a:t>Minimizing casualties of many sorts? (See </a:t>
            </a:r>
            <a:r>
              <a:rPr lang="en-US" dirty="0" err="1"/>
              <a:t>Arkin’s</a:t>
            </a:r>
            <a:r>
              <a:rPr lang="en-US" dirty="0"/>
              <a:t> 12 points regarding battlefield ethics)</a:t>
            </a:r>
          </a:p>
          <a:p>
            <a:pPr marL="0" indent="0">
              <a:buNone/>
            </a:pPr>
            <a:r>
              <a:rPr lang="en-US" dirty="0"/>
              <a:t>Limiting the conflict in time and space?</a:t>
            </a:r>
          </a:p>
          <a:p>
            <a:pPr marL="0" indent="0">
              <a:buNone/>
            </a:pPr>
            <a:r>
              <a:rPr lang="en-US" dirty="0"/>
              <a:t>What are the arguments against autonomous weapons? (See </a:t>
            </a:r>
            <a:r>
              <a:rPr lang="en-US" dirty="0">
                <a:hlinkClick r:id="rId2"/>
              </a:rPr>
              <a:t>“An Open Letter from AI &amp; Robotics Researchers”</a:t>
            </a:r>
            <a:r>
              <a:rPr lang="en-US" dirty="0"/>
              <a:t>)</a:t>
            </a:r>
          </a:p>
        </p:txBody>
      </p:sp>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9340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included in “automated” warfare?</a:t>
            </a:r>
          </a:p>
        </p:txBody>
      </p:sp>
      <p:pic>
        <p:nvPicPr>
          <p:cNvPr id="6" name="Content Placeholder 5">
            <a:hlinkClick r:id="rId2"/>
            <a:extLst>
              <a:ext uri="{FF2B5EF4-FFF2-40B4-BE49-F238E27FC236}">
                <a16:creationId xmlns:a16="http://schemas.microsoft.com/office/drawing/2014/main" id="{99C18A19-5821-9B46-BD4A-F027D9F63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828800"/>
            <a:ext cx="5947652" cy="5029200"/>
          </a:xfrm>
        </p:spPr>
      </p:pic>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706067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battlefield robots better? </a:t>
            </a:r>
            <a:r>
              <a:rPr lang="en-US" sz="2000" dirty="0"/>
              <a:t>(see </a:t>
            </a:r>
            <a:r>
              <a:rPr lang="en-US" sz="2000" dirty="0" err="1"/>
              <a:t>Arkin’s</a:t>
            </a:r>
            <a:r>
              <a:rPr lang="en-US" sz="2000" dirty="0"/>
              <a:t> 6 points on performance advantages) </a:t>
            </a:r>
          </a:p>
        </p:txBody>
      </p:sp>
      <p:sp>
        <p:nvSpPr>
          <p:cNvPr id="3" name="Content Placeholder 2"/>
          <p:cNvSpPr>
            <a:spLocks noGrp="1"/>
          </p:cNvSpPr>
          <p:nvPr>
            <p:ph idx="1"/>
          </p:nvPr>
        </p:nvSpPr>
        <p:spPr>
          <a:xfrm>
            <a:off x="4648200" y="1676400"/>
            <a:ext cx="3429000" cy="4724400"/>
          </a:xfrm>
        </p:spPr>
        <p:txBody>
          <a:bodyPr/>
          <a:lstStyle/>
          <a:p>
            <a:r>
              <a:rPr lang="en-US" dirty="0"/>
              <a:t>Lethal and intelligent</a:t>
            </a:r>
          </a:p>
          <a:p>
            <a:r>
              <a:rPr lang="en-US" dirty="0"/>
              <a:t>Able to be customized</a:t>
            </a:r>
          </a:p>
          <a:p>
            <a:r>
              <a:rPr lang="en-US" dirty="0"/>
              <a:t>Runs all day/night</a:t>
            </a:r>
          </a:p>
          <a:p>
            <a:r>
              <a:rPr lang="en-US" dirty="0"/>
              <a:t>Doesn’t get tired</a:t>
            </a:r>
          </a:p>
          <a:p>
            <a:r>
              <a:rPr lang="en-US" dirty="0" err="1"/>
              <a:t>Doesn</a:t>
            </a:r>
            <a:r>
              <a:rPr lang="fr-FR" dirty="0"/>
              <a:t>’</a:t>
            </a:r>
            <a:r>
              <a:rPr lang="fr-FR" dirty="0" err="1"/>
              <a:t>t</a:t>
            </a:r>
            <a:r>
              <a:rPr lang="fr-FR" dirty="0"/>
              <a:t> </a:t>
            </a:r>
            <a:r>
              <a:rPr lang="fr-FR" dirty="0" err="1"/>
              <a:t>bleed</a:t>
            </a:r>
            <a:endParaRPr lang="fr-FR" dirty="0"/>
          </a:p>
          <a:p>
            <a:r>
              <a:rPr lang="fr-FR" dirty="0" err="1"/>
              <a:t>Doesn’t</a:t>
            </a:r>
            <a:r>
              <a:rPr lang="fr-FR" dirty="0"/>
              <a:t> panic</a:t>
            </a:r>
            <a:endParaRPr lang="en-US" dirty="0"/>
          </a:p>
        </p:txBody>
      </p:sp>
      <p:sp>
        <p:nvSpPr>
          <p:cNvPr id="5" name="Slide Number Placeholder 4"/>
          <p:cNvSpPr>
            <a:spLocks noGrp="1"/>
          </p:cNvSpPr>
          <p:nvPr>
            <p:ph type="sldNum" sz="quarter" idx="12"/>
          </p:nvPr>
        </p:nvSpPr>
        <p:spPr/>
        <p:txBody>
          <a:bodyPr/>
          <a:lstStyle/>
          <a:p>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4095750" cy="288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91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benefits of lethal battlefield robots:</a:t>
            </a:r>
          </a:p>
        </p:txBody>
      </p:sp>
      <p:sp>
        <p:nvSpPr>
          <p:cNvPr id="3" name="Content Placeholder 2"/>
          <p:cNvSpPr>
            <a:spLocks noGrp="1"/>
          </p:cNvSpPr>
          <p:nvPr>
            <p:ph idx="1"/>
          </p:nvPr>
        </p:nvSpPr>
        <p:spPr/>
        <p:txBody>
          <a:bodyPr/>
          <a:lstStyle/>
          <a:p>
            <a:r>
              <a:rPr lang="en-US" dirty="0"/>
              <a:t>Able to distinguish “friend from foe”</a:t>
            </a:r>
          </a:p>
          <a:p>
            <a:r>
              <a:rPr lang="en-US" dirty="0"/>
              <a:t>Does better than human soldiers in distinguishing combatants from non-combatants</a:t>
            </a:r>
          </a:p>
          <a:p>
            <a:r>
              <a:rPr lang="en-US" dirty="0"/>
              <a:t>If it is destroyed, no people (usually) die</a:t>
            </a:r>
          </a:p>
        </p:txBody>
      </p:sp>
      <p:sp>
        <p:nvSpPr>
          <p:cNvPr id="4" name="Slide Number Placeholder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03721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Surveillance and Attack Robots</a:t>
            </a:r>
          </a:p>
        </p:txBody>
      </p:sp>
      <p:sp>
        <p:nvSpPr>
          <p:cNvPr id="3" name="Content Placeholder 2"/>
          <p:cNvSpPr>
            <a:spLocks noGrp="1"/>
          </p:cNvSpPr>
          <p:nvPr>
            <p:ph idx="1"/>
          </p:nvPr>
        </p:nvSpPr>
        <p:spPr>
          <a:xfrm>
            <a:off x="457200" y="4953000"/>
            <a:ext cx="7620000" cy="1447800"/>
          </a:xfrm>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1447800"/>
            <a:ext cx="5733691" cy="3038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4613737"/>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436</TotalTime>
  <Words>1022</Words>
  <Application>Microsoft Macintosh PowerPoint</Application>
  <PresentationFormat>On-screen Show (4:3)</PresentationFormat>
  <Paragraphs>86</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ＭＳ ゴシック</vt:lpstr>
      <vt:lpstr>ＭＳ Ｐゴシック</vt:lpstr>
      <vt:lpstr>Arial</vt:lpstr>
      <vt:lpstr>Calibri</vt:lpstr>
      <vt:lpstr>Rockwell</vt:lpstr>
      <vt:lpstr>Wingdings</vt:lpstr>
      <vt:lpstr>Advantage</vt:lpstr>
      <vt:lpstr>Autonomous Weapons and Cyberwar</vt:lpstr>
      <vt:lpstr>Let’s start with the ethics of automation:  </vt:lpstr>
      <vt:lpstr>Human-Centered Automation (Graeber &amp; Billings –NASA 1989)</vt:lpstr>
      <vt:lpstr>What are the “ethics of warfare”?</vt:lpstr>
      <vt:lpstr>Can “smart wars” be “just wars”?</vt:lpstr>
      <vt:lpstr>What is included in “automated” warfare?</vt:lpstr>
      <vt:lpstr>How are battlefield robots better? (see Arkin’s 6 points on performance advantages) </vt:lpstr>
      <vt:lpstr>The benefits of lethal battlefield robots:</vt:lpstr>
      <vt:lpstr>Surveillance and Attack Robots</vt:lpstr>
      <vt:lpstr>UAVs</vt:lpstr>
      <vt:lpstr>Transport Robots: Big Dog</vt:lpstr>
      <vt:lpstr>Hybrid Systems: Cyborg Soldier?</vt:lpstr>
      <vt:lpstr>Do we have to worry about the “uncanny valley” (with humans and dogs)?</vt:lpstr>
      <vt:lpstr>A worry: Forgetting how it “used to be done”</vt:lpstr>
      <vt:lpstr>Cyberwar</vt:lpstr>
      <vt:lpstr>Hacking as part of “The Technical Revolution” from Dr. Crash, (PHRACK vol. 1, no. 6, 1986; archived at phrack.org)</vt:lpstr>
      <vt:lpstr>Cyberoffense (“The ethics of Hacking 101” Nakashima and Soltani, Washington Post 10/07/14)</vt:lpstr>
      <vt:lpstr>CyberWar and “just war theory”</vt:lpstr>
      <vt:lpstr>The idea of war “with limits” </vt:lpstr>
      <vt:lpstr>“Suppose U.S. cyberforces engage in a counter-hack of a foreign power’s electricity grid.  This act would most likely violate_________.”</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Warfare</dc:title>
  <dc:creator>Ecalc2_Student</dc:creator>
  <cp:lastModifiedBy>Tom Powers</cp:lastModifiedBy>
  <cp:revision>59</cp:revision>
  <dcterms:created xsi:type="dcterms:W3CDTF">2012-05-03T23:04:00Z</dcterms:created>
  <dcterms:modified xsi:type="dcterms:W3CDTF">2020-03-31T16:05:25Z</dcterms:modified>
</cp:coreProperties>
</file>